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Quattrocento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hlSzHp4VtIAFuwJ7cSHaAzPh3L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regular.fntdata"/><Relationship Id="rId11" Type="http://schemas.openxmlformats.org/officeDocument/2006/relationships/slide" Target="slides/slide6.xml"/><Relationship Id="rId22" Type="http://schemas.openxmlformats.org/officeDocument/2006/relationships/font" Target="fonts/QuattrocentoSans-italic.fntdata"/><Relationship Id="rId10" Type="http://schemas.openxmlformats.org/officeDocument/2006/relationships/slide" Target="slides/slide5.xml"/><Relationship Id="rId21" Type="http://schemas.openxmlformats.org/officeDocument/2006/relationships/font" Target="fonts/QuattrocentoSans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QuattrocentoSans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f9b8297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1f9b8297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f9abc7c10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31f9abc7c10_0_6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f9abc7c1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31f9abc7c10_0_7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f9b8297d0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31f9b8297d0_0_5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f9b8297d0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31f9b8297d0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f9b8297d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g31f9b8297d0_0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f9abc7c1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31f9abc7c10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f9abc7c10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31f9abc7c10_0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f9b8297d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31f9b8297d0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f9b8297d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31f9b8297d0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f9abc7c10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31f9abc7c10_0_5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f9abc7c1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31f9abc7c10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f9abc7c10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31f9abc7c10_0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f9abc7c1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31f9abc7c10_0_6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f9b8297d0_0_49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1f9b8297d0_0_49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31f9b8297d0_0_49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1f9b8297d0_0_4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1f9b8297d0_0_4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f9b8297d0_0_5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1f9b8297d0_0_5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31f9b8297d0_0_50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31f9b8297d0_0_50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1f9b8297d0_0_5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f9b8297d0_0_508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1f9b8297d0_0_508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31f9b8297d0_0_50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31f9b8297d0_0_5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31f9b8297d0_0_50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f9b8297d0_0_5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1f9b8297d0_0_51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g31f9b8297d0_0_51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31f9b8297d0_0_5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31f9b8297d0_0_5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1f9b8297d0_0_5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f9b8297d0_0_52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1f9b8297d0_0_521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31f9b8297d0_0_521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31f9b8297d0_0_521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31f9b8297d0_0_521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31f9b8297d0_0_5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31f9b8297d0_0_5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31f9b8297d0_0_5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f9b8297d0_0_5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1f9b8297d0_0_5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1f9b8297d0_0_5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1f9b8297d0_0_5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f9b8297d0_0_5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1f9b8297d0_0_5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1f9b8297d0_0_5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f9b8297d0_0_53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1f9b8297d0_0_53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1f9b8297d0_0_53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31f9b8297d0_0_5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1f9b8297d0_0_5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1f9b8297d0_0_5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f9b8297d0_0_54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1f9b8297d0_0_546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1f9b8297d0_0_546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31f9b8297d0_0_54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1f9b8297d0_0_5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1f9b8297d0_0_5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f9b8297d0_0_5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1f9b8297d0_0_55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1f9b8297d0_0_5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1f9b8297d0_0_55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1f9b8297d0_0_5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f9b8297d0_0_559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1f9b8297d0_0_55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1f9b8297d0_0_55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1f9b8297d0_0_55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1f9b8297d0_0_5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f9b8297d0_0_4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31f9b8297d0_0_49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1f9b8297d0_0_49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1f9b8297d0_0_49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1f9b8297d0_0_4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KURhjkuIUF-2GNwwPA0a0daOtHeceUj8/view" TargetMode="External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5.jpg"/><Relationship Id="rId5" Type="http://schemas.openxmlformats.org/officeDocument/2006/relationships/image" Target="../media/image9.png"/><Relationship Id="rId6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f9b8297d0_0_0"/>
          <p:cNvSpPr/>
          <p:nvPr/>
        </p:nvSpPr>
        <p:spPr>
          <a:xfrm>
            <a:off x="0" y="5134165"/>
            <a:ext cx="12192000" cy="1796700"/>
          </a:xfrm>
          <a:prstGeom prst="rect">
            <a:avLst/>
          </a:prstGeom>
          <a:solidFill>
            <a:srgbClr val="223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1f9b8297d0_0_0"/>
          <p:cNvSpPr/>
          <p:nvPr/>
        </p:nvSpPr>
        <p:spPr>
          <a:xfrm>
            <a:off x="3991910" y="899393"/>
            <a:ext cx="7495200" cy="5133000"/>
          </a:xfrm>
          <a:prstGeom prst="roundRect">
            <a:avLst>
              <a:gd fmla="val 4919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1f9b8297d0_0_0"/>
          <p:cNvSpPr txBox="1"/>
          <p:nvPr/>
        </p:nvSpPr>
        <p:spPr>
          <a:xfrm>
            <a:off x="4610100" y="2369441"/>
            <a:ext cx="6031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6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Proyecto</a:t>
            </a:r>
            <a:r>
              <a:rPr lang="es-CL" sz="46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600" u="none" cap="none" strike="noStrike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2600">
                <a:solidFill>
                  <a:srgbClr val="1C305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CL" sz="2600">
                <a:solidFill>
                  <a:srgbClr val="1C305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Sistema de automatización de ganado”</a:t>
            </a:r>
            <a:endParaRPr i="0" sz="2600" u="none" cap="none" strike="noStrike">
              <a:solidFill>
                <a:srgbClr val="1C305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2" name="Google Shape;162;g31f9b8297d0_0_0"/>
          <p:cNvCxnSpPr/>
          <p:nvPr/>
        </p:nvCxnSpPr>
        <p:spPr>
          <a:xfrm>
            <a:off x="4610105" y="2369455"/>
            <a:ext cx="585300" cy="0"/>
          </a:xfrm>
          <a:prstGeom prst="straightConnector1">
            <a:avLst/>
          </a:prstGeom>
          <a:noFill/>
          <a:ln cap="flat" cmpd="sng" w="38100">
            <a:solidFill>
              <a:srgbClr val="22364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3" name="Google Shape;163;g31f9b8297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0" y="1005825"/>
            <a:ext cx="3803100" cy="4920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7000"/>
              </a:srgbClr>
            </a:outerShdw>
          </a:effectLst>
        </p:spPr>
      </p:pic>
      <p:pic>
        <p:nvPicPr>
          <p:cNvPr id="164" name="Google Shape;164;g31f9b8297d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2468" y="1005825"/>
            <a:ext cx="2288406" cy="1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f9abc7c10_0_664"/>
          <p:cNvSpPr/>
          <p:nvPr/>
        </p:nvSpPr>
        <p:spPr>
          <a:xfrm>
            <a:off x="0" y="10900"/>
            <a:ext cx="12784500" cy="6847200"/>
          </a:xfrm>
          <a:prstGeom prst="rect">
            <a:avLst/>
          </a:prstGeom>
          <a:blipFill rotWithShape="1">
            <a:blip r:embed="rId3">
              <a:alphaModFix/>
            </a:blip>
            <a:tile algn="ctr" flip="none" tx="0" sx="80002" ty="0" sy="80002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1f9abc7c10_0_664"/>
          <p:cNvSpPr/>
          <p:nvPr/>
        </p:nvSpPr>
        <p:spPr>
          <a:xfrm>
            <a:off x="9492690" y="0"/>
            <a:ext cx="2699400" cy="6847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1f9abc7c10_0_664"/>
          <p:cNvSpPr/>
          <p:nvPr/>
        </p:nvSpPr>
        <p:spPr>
          <a:xfrm>
            <a:off x="807850" y="213525"/>
            <a:ext cx="10627200" cy="20535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1f9abc7c10_0_664"/>
          <p:cNvSpPr/>
          <p:nvPr/>
        </p:nvSpPr>
        <p:spPr>
          <a:xfrm>
            <a:off x="807850" y="213525"/>
            <a:ext cx="211200" cy="2053500"/>
          </a:xfrm>
          <a:prstGeom prst="rect">
            <a:avLst/>
          </a:prstGeom>
          <a:solidFill>
            <a:srgbClr val="223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1f9abc7c10_0_664"/>
          <p:cNvSpPr txBox="1"/>
          <p:nvPr/>
        </p:nvSpPr>
        <p:spPr>
          <a:xfrm>
            <a:off x="3080310" y="824737"/>
            <a:ext cx="6031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Tecnologías</a:t>
            </a:r>
            <a:r>
              <a:rPr lang="es-CL" sz="48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usadas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31f9abc7c10_0_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225" y="516825"/>
            <a:ext cx="1446900" cy="14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1f9abc7c10_0_6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525" y="3192238"/>
            <a:ext cx="2382049" cy="12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1f9abc7c10_0_6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2427" y="3115599"/>
            <a:ext cx="2382049" cy="12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1f9abc7c10_0_6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0700" y="2732400"/>
            <a:ext cx="2002775" cy="2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f9abc7c10_0_753"/>
          <p:cNvSpPr/>
          <p:nvPr/>
        </p:nvSpPr>
        <p:spPr>
          <a:xfrm>
            <a:off x="-1500" y="-2825"/>
            <a:ext cx="12192000" cy="5758500"/>
          </a:xfrm>
          <a:prstGeom prst="rect">
            <a:avLst/>
          </a:prstGeom>
          <a:solidFill>
            <a:srgbClr val="22364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1f9abc7c10_0_753"/>
          <p:cNvSpPr txBox="1"/>
          <p:nvPr/>
        </p:nvSpPr>
        <p:spPr>
          <a:xfrm>
            <a:off x="2" y="5960750"/>
            <a:ext cx="1219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000">
                <a:solidFill>
                  <a:srgbClr val="22364F"/>
                </a:solidFill>
                <a:latin typeface="Calibri"/>
                <a:ea typeface="Calibri"/>
                <a:cs typeface="Calibri"/>
                <a:sym typeface="Calibri"/>
              </a:rPr>
              <a:t>Demostración de</a:t>
            </a:r>
            <a:r>
              <a:rPr lang="es-CL" sz="4000">
                <a:solidFill>
                  <a:srgbClr val="22364F"/>
                </a:solidFill>
                <a:latin typeface="Calibri"/>
                <a:ea typeface="Calibri"/>
                <a:cs typeface="Calibri"/>
                <a:sym typeface="Calibri"/>
              </a:rPr>
              <a:t> resultado del proyecto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31f9abc7c10_0_753" title="2024-12-15 23-20-23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837" y="-2825"/>
            <a:ext cx="10237338" cy="575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f9b8297d0_0_565"/>
          <p:cNvSpPr/>
          <p:nvPr/>
        </p:nvSpPr>
        <p:spPr>
          <a:xfrm>
            <a:off x="0" y="506451"/>
            <a:ext cx="5715000" cy="1155000"/>
          </a:xfrm>
          <a:prstGeom prst="rect">
            <a:avLst/>
          </a:prstGeom>
          <a:solidFill>
            <a:srgbClr val="22364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1f9b8297d0_0_565"/>
          <p:cNvSpPr txBox="1"/>
          <p:nvPr/>
        </p:nvSpPr>
        <p:spPr>
          <a:xfrm>
            <a:off x="227085" y="796587"/>
            <a:ext cx="6031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Resultados </a:t>
            </a:r>
            <a:r>
              <a:rPr lang="es-CL" sz="4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obtenidos</a:t>
            </a:r>
            <a:r>
              <a:rPr lang="es-CL" sz="4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4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3" name="Google Shape;293;g31f9b8297d0_0_565"/>
          <p:cNvCxnSpPr/>
          <p:nvPr/>
        </p:nvCxnSpPr>
        <p:spPr>
          <a:xfrm>
            <a:off x="405955" y="796579"/>
            <a:ext cx="585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4" name="Google Shape;294;g31f9b8297d0_0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25" y="2025000"/>
            <a:ext cx="6444000" cy="483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g31f9b8297d0_0_565"/>
          <p:cNvPicPr preferRelativeResize="0"/>
          <p:nvPr/>
        </p:nvPicPr>
        <p:blipFill rotWithShape="1">
          <a:blip r:embed="rId4">
            <a:alphaModFix/>
          </a:blip>
          <a:srcRect b="5553" l="0" r="0" t="0"/>
          <a:stretch/>
        </p:blipFill>
        <p:spPr>
          <a:xfrm>
            <a:off x="7538400" y="366450"/>
            <a:ext cx="4582200" cy="612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f9b8297d0_0_482"/>
          <p:cNvSpPr/>
          <p:nvPr/>
        </p:nvSpPr>
        <p:spPr>
          <a:xfrm>
            <a:off x="0" y="735052"/>
            <a:ext cx="5715000" cy="1978500"/>
          </a:xfrm>
          <a:prstGeom prst="rect">
            <a:avLst/>
          </a:prstGeom>
          <a:solidFill>
            <a:srgbClr val="22364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1f9b8297d0_0_482"/>
          <p:cNvSpPr txBox="1"/>
          <p:nvPr/>
        </p:nvSpPr>
        <p:spPr>
          <a:xfrm>
            <a:off x="227085" y="1025187"/>
            <a:ext cx="6031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Obstáculos</a:t>
            </a:r>
            <a:r>
              <a:rPr lang="es-CL" sz="4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s-CL" sz="4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durante</a:t>
            </a:r>
            <a:endParaRPr sz="4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desarrollo</a:t>
            </a:r>
            <a:endParaRPr sz="43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2" name="Google Shape;302;g31f9b8297d0_0_482"/>
          <p:cNvCxnSpPr/>
          <p:nvPr/>
        </p:nvCxnSpPr>
        <p:spPr>
          <a:xfrm>
            <a:off x="405955" y="1025179"/>
            <a:ext cx="585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3" name="Google Shape;303;g31f9b8297d0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0" y="2407050"/>
            <a:ext cx="5901101" cy="44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1f9b8297d0_0_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4700" y="2442100"/>
            <a:ext cx="4952798" cy="44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g31f9b8297d0_0_316"/>
          <p:cNvGrpSpPr/>
          <p:nvPr/>
        </p:nvGrpSpPr>
        <p:grpSpPr>
          <a:xfrm>
            <a:off x="736600" y="1371600"/>
            <a:ext cx="10718700" cy="4927700"/>
            <a:chOff x="698500" y="1435100"/>
            <a:chExt cx="10718700" cy="4927700"/>
          </a:xfrm>
        </p:grpSpPr>
        <p:sp>
          <p:nvSpPr>
            <p:cNvPr id="310" name="Google Shape;310;g31f9b8297d0_0_316"/>
            <p:cNvSpPr/>
            <p:nvPr/>
          </p:nvSpPr>
          <p:spPr>
            <a:xfrm>
              <a:off x="698500" y="3898900"/>
              <a:ext cx="10718700" cy="2463900"/>
            </a:xfrm>
            <a:prstGeom prst="rect">
              <a:avLst/>
            </a:prstGeom>
            <a:solidFill>
              <a:srgbClr val="22364F"/>
            </a:solidFill>
            <a:ln>
              <a:noFill/>
            </a:ln>
            <a:effectLst>
              <a:outerShdw blurRad="4699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g31f9b8297d0_0_316"/>
            <p:cNvSpPr/>
            <p:nvPr/>
          </p:nvSpPr>
          <p:spPr>
            <a:xfrm>
              <a:off x="698500" y="1435100"/>
              <a:ext cx="10718700" cy="305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699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g31f9b8297d0_0_316"/>
          <p:cNvSpPr txBox="1"/>
          <p:nvPr/>
        </p:nvSpPr>
        <p:spPr>
          <a:xfrm>
            <a:off x="2849949" y="2639775"/>
            <a:ext cx="649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L" sz="4800" u="none" cap="none" strike="noStrike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Gracias por su Atencion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31f9b8297d0_0_316"/>
          <p:cNvSpPr txBox="1"/>
          <p:nvPr/>
        </p:nvSpPr>
        <p:spPr>
          <a:xfrm>
            <a:off x="2849999" y="4709175"/>
            <a:ext cx="6492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L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¿Preguntas?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f9abc7c10_0_105"/>
          <p:cNvSpPr/>
          <p:nvPr/>
        </p:nvSpPr>
        <p:spPr>
          <a:xfrm>
            <a:off x="0" y="-1"/>
            <a:ext cx="4229100" cy="6879900"/>
          </a:xfrm>
          <a:prstGeom prst="rect">
            <a:avLst/>
          </a:prstGeom>
          <a:solidFill>
            <a:srgbClr val="223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1f9abc7c10_0_105"/>
          <p:cNvSpPr/>
          <p:nvPr/>
        </p:nvSpPr>
        <p:spPr>
          <a:xfrm>
            <a:off x="3738626" y="696125"/>
            <a:ext cx="7894500" cy="5501400"/>
          </a:xfrm>
          <a:prstGeom prst="roundRect">
            <a:avLst>
              <a:gd fmla="val 3429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1f9abc7c10_0_105"/>
          <p:cNvSpPr txBox="1"/>
          <p:nvPr/>
        </p:nvSpPr>
        <p:spPr>
          <a:xfrm>
            <a:off x="679999" y="3081125"/>
            <a:ext cx="291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Integrantes 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 proyecto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72" name="Google Shape;172;g31f9abc7c10_0_105"/>
          <p:cNvCxnSpPr/>
          <p:nvPr/>
        </p:nvCxnSpPr>
        <p:spPr>
          <a:xfrm>
            <a:off x="814855" y="2907329"/>
            <a:ext cx="585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g31f9abc7c10_0_105"/>
          <p:cNvSpPr txBox="1"/>
          <p:nvPr/>
        </p:nvSpPr>
        <p:spPr>
          <a:xfrm>
            <a:off x="7736945" y="1195551"/>
            <a:ext cx="29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Carlos Berrios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1f9abc7c10_0_105"/>
          <p:cNvSpPr txBox="1"/>
          <p:nvPr/>
        </p:nvSpPr>
        <p:spPr>
          <a:xfrm>
            <a:off x="7746104" y="2907322"/>
            <a:ext cx="259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Guillermo Maldonado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1f9abc7c10_0_105"/>
          <p:cNvSpPr txBox="1"/>
          <p:nvPr/>
        </p:nvSpPr>
        <p:spPr>
          <a:xfrm>
            <a:off x="7743054" y="1488475"/>
            <a:ext cx="25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s-CL" sz="12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Scrum Master </a:t>
            </a:r>
            <a:endParaRPr i="1" sz="1200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s-CL" sz="12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Gestor de base de datos</a:t>
            </a:r>
            <a:endParaRPr i="1" sz="1200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g31f9abc7c10_0_105"/>
          <p:cNvSpPr txBox="1"/>
          <p:nvPr/>
        </p:nvSpPr>
        <p:spPr>
          <a:xfrm>
            <a:off x="7739995" y="3232326"/>
            <a:ext cx="25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s-CL" sz="12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Equipo de trabajo </a:t>
            </a:r>
            <a:endParaRPr i="1" sz="1200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s-CL" sz="12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Integración</a:t>
            </a:r>
            <a:r>
              <a:rPr i="1" lang="es-CL" sz="12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 API </a:t>
            </a:r>
            <a:endParaRPr i="1" sz="1200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" name="Google Shape;177;g31f9abc7c10_0_105"/>
          <p:cNvSpPr txBox="1"/>
          <p:nvPr/>
        </p:nvSpPr>
        <p:spPr>
          <a:xfrm>
            <a:off x="7742764" y="4482815"/>
            <a:ext cx="259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Brandon Caroca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1f9abc7c10_0_105"/>
          <p:cNvSpPr txBox="1"/>
          <p:nvPr/>
        </p:nvSpPr>
        <p:spPr>
          <a:xfrm>
            <a:off x="7739994" y="4792110"/>
            <a:ext cx="25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s-CL" sz="12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Equipo de trabajo</a:t>
            </a:r>
            <a:endParaRPr i="1" sz="1200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s-CL" sz="12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Diseño y </a:t>
            </a:r>
            <a:r>
              <a:rPr i="1" lang="es-CL" sz="12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visualización</a:t>
            </a:r>
            <a:endParaRPr i="1" sz="1200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Identificación de empleado" id="179" name="Google Shape;179;g31f9abc7c10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386" y="232743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1f9abc7c10_0_105"/>
          <p:cNvPicPr preferRelativeResize="0"/>
          <p:nvPr/>
        </p:nvPicPr>
        <p:blipFill rotWithShape="1">
          <a:blip r:embed="rId4">
            <a:alphaModFix/>
          </a:blip>
          <a:srcRect b="32903" l="0" r="0" t="0"/>
          <a:stretch/>
        </p:blipFill>
        <p:spPr>
          <a:xfrm>
            <a:off x="4229100" y="4077737"/>
            <a:ext cx="1557850" cy="1396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" name="Google Shape;181;g31f9abc7c10_0_105"/>
          <p:cNvPicPr preferRelativeResize="0"/>
          <p:nvPr/>
        </p:nvPicPr>
        <p:blipFill rotWithShape="1">
          <a:blip r:embed="rId5">
            <a:alphaModFix/>
          </a:blip>
          <a:srcRect b="57592" l="11012" r="5493" t="7755"/>
          <a:stretch/>
        </p:blipFill>
        <p:spPr>
          <a:xfrm>
            <a:off x="4229100" y="941113"/>
            <a:ext cx="1557850" cy="12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g31f9abc7c10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7675" y="2418226"/>
            <a:ext cx="1480725" cy="1524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31f9abc7c10_0_385"/>
          <p:cNvPicPr preferRelativeResize="0"/>
          <p:nvPr/>
        </p:nvPicPr>
        <p:blipFill rotWithShape="1">
          <a:blip r:embed="rId3">
            <a:alphaModFix/>
          </a:blip>
          <a:srcRect b="22378" l="0" r="0" t="0"/>
          <a:stretch/>
        </p:blipFill>
        <p:spPr>
          <a:xfrm>
            <a:off x="878075" y="542547"/>
            <a:ext cx="10435901" cy="487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1f9abc7c10_0_385"/>
          <p:cNvSpPr/>
          <p:nvPr/>
        </p:nvSpPr>
        <p:spPr>
          <a:xfrm>
            <a:off x="878125" y="3162300"/>
            <a:ext cx="10435800" cy="307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sx="99000" rotWithShape="0" algn="ctr" sy="99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g31f9abc7c10_0_385"/>
          <p:cNvCxnSpPr/>
          <p:nvPr/>
        </p:nvCxnSpPr>
        <p:spPr>
          <a:xfrm>
            <a:off x="1573680" y="3680180"/>
            <a:ext cx="585300" cy="0"/>
          </a:xfrm>
          <a:prstGeom prst="straightConnector1">
            <a:avLst/>
          </a:prstGeom>
          <a:noFill/>
          <a:ln cap="flat" cmpd="sng" w="38100">
            <a:solidFill>
              <a:srgbClr val="2236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g31f9abc7c10_0_385"/>
          <p:cNvSpPr txBox="1"/>
          <p:nvPr/>
        </p:nvSpPr>
        <p:spPr>
          <a:xfrm>
            <a:off x="1494409" y="3766529"/>
            <a:ext cx="4019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sistema de registro de los animales que lleva a cabo al escuela, es de forma manual, lo cual ha generado inconvenientes en términos de eficiencia. Esta metodología ha ocasionado retrasos al momento de registrar información durante clases o por parte de los trabajadores responsables, dificultando el cumplimiento oportuno de estas tareas.</a:t>
            </a:r>
            <a:endParaRPr sz="1500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1" name="Google Shape;191;g31f9abc7c10_0_385"/>
          <p:cNvSpPr txBox="1"/>
          <p:nvPr/>
        </p:nvSpPr>
        <p:spPr>
          <a:xfrm>
            <a:off x="6429654" y="3685537"/>
            <a:ext cx="45432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CL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Crear una página web accesible en todo momento, que permita a los estudiantes consultar información actualizada sobre los animales y a los encargados de los animales, registrar datos en cualquier instante. Asimismo, la plataforma ofrecerá herramientas para visualizar información clave, facilitando la toma de decisiones fundamentadas en los datos disponibles.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2" name="Google Shape;192;g31f9abc7c10_0_385"/>
          <p:cNvSpPr/>
          <p:nvPr/>
        </p:nvSpPr>
        <p:spPr>
          <a:xfrm>
            <a:off x="9677400" y="5934075"/>
            <a:ext cx="1295400" cy="304800"/>
          </a:xfrm>
          <a:prstGeom prst="rect">
            <a:avLst/>
          </a:prstGeom>
          <a:solidFill>
            <a:srgbClr val="223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g31f9abc7c10_0_385"/>
          <p:cNvCxnSpPr/>
          <p:nvPr/>
        </p:nvCxnSpPr>
        <p:spPr>
          <a:xfrm>
            <a:off x="6429655" y="3680180"/>
            <a:ext cx="585300" cy="0"/>
          </a:xfrm>
          <a:prstGeom prst="straightConnector1">
            <a:avLst/>
          </a:prstGeom>
          <a:noFill/>
          <a:ln cap="flat" cmpd="sng" w="38100">
            <a:solidFill>
              <a:srgbClr val="2236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g31f9abc7c10_0_385"/>
          <p:cNvSpPr txBox="1"/>
          <p:nvPr/>
        </p:nvSpPr>
        <p:spPr>
          <a:xfrm>
            <a:off x="2178850" y="3328200"/>
            <a:ext cx="265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27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Problemática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1f9abc7c10_0_385"/>
          <p:cNvSpPr txBox="1"/>
          <p:nvPr/>
        </p:nvSpPr>
        <p:spPr>
          <a:xfrm>
            <a:off x="7014950" y="3258625"/>
            <a:ext cx="401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27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Propuesta </a:t>
            </a:r>
            <a:r>
              <a:rPr lang="es-CL" sz="27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solución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1f9b8297d0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50" y="-17377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1f9b8297d0_0_87"/>
          <p:cNvSpPr/>
          <p:nvPr/>
        </p:nvSpPr>
        <p:spPr>
          <a:xfrm>
            <a:off x="-4600" y="-270000"/>
            <a:ext cx="12196500" cy="3153000"/>
          </a:xfrm>
          <a:prstGeom prst="roundRect">
            <a:avLst>
              <a:gd fmla="val 0" name="adj"/>
            </a:avLst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1f9b8297d0_0_87"/>
          <p:cNvSpPr/>
          <p:nvPr/>
        </p:nvSpPr>
        <p:spPr>
          <a:xfrm>
            <a:off x="-4590" y="2882900"/>
            <a:ext cx="12196500" cy="3975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1f9b8297d0_0_87"/>
          <p:cNvSpPr txBox="1"/>
          <p:nvPr/>
        </p:nvSpPr>
        <p:spPr>
          <a:xfrm>
            <a:off x="994125" y="1038525"/>
            <a:ext cx="603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31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Objetivo general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1f9b8297d0_0_87"/>
          <p:cNvSpPr/>
          <p:nvPr/>
        </p:nvSpPr>
        <p:spPr>
          <a:xfrm>
            <a:off x="994125" y="1623225"/>
            <a:ext cx="10332300" cy="1335600"/>
          </a:xfrm>
          <a:prstGeom prst="roundRect">
            <a:avLst>
              <a:gd fmla="val 7823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1f9b8297d0_0_87"/>
          <p:cNvSpPr txBox="1"/>
          <p:nvPr/>
        </p:nvSpPr>
        <p:spPr>
          <a:xfrm>
            <a:off x="1492037" y="1762913"/>
            <a:ext cx="8246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Desarrollo de un sistema de gestión de ganado que registra información de los animales y su producción, permitiendo la generación de reportes y análisis de datos.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2236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1f9b8297d0_0_87"/>
          <p:cNvSpPr/>
          <p:nvPr/>
        </p:nvSpPr>
        <p:spPr>
          <a:xfrm>
            <a:off x="844425" y="3626400"/>
            <a:ext cx="10627200" cy="3069600"/>
          </a:xfrm>
          <a:prstGeom prst="roundRect">
            <a:avLst>
              <a:gd fmla="val 7823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1f9b8297d0_0_87"/>
          <p:cNvSpPr txBox="1"/>
          <p:nvPr/>
        </p:nvSpPr>
        <p:spPr>
          <a:xfrm>
            <a:off x="1035375" y="2980788"/>
            <a:ext cx="603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31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Objetivo </a:t>
            </a:r>
            <a:r>
              <a:rPr lang="es-CL" sz="31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específico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1f9b8297d0_0_87"/>
          <p:cNvSpPr txBox="1"/>
          <p:nvPr/>
        </p:nvSpPr>
        <p:spPr>
          <a:xfrm>
            <a:off x="1235525" y="3700575"/>
            <a:ext cx="3746100" cy="27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</a:t>
            </a: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odelo de base de datos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Autentificación de usuarios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Integración de composer y APIs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Modulo de gestion bovina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Módulo de gestión ovina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Modulo de gestion porcina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g31f9b8297d0_0_87"/>
          <p:cNvSpPr txBox="1"/>
          <p:nvPr/>
        </p:nvSpPr>
        <p:spPr>
          <a:xfrm>
            <a:off x="7025625" y="3700575"/>
            <a:ext cx="4030800" cy="28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</a:t>
            </a: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ódulo de lotes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Modulo de animales de trabajo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Generación de reportes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Diferenciación de usuarios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Modulo de gestion de produccion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CL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Visualización de datos</a:t>
            </a:r>
            <a:endParaRPr i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f9b8297d0_0_199"/>
          <p:cNvSpPr/>
          <p:nvPr/>
        </p:nvSpPr>
        <p:spPr>
          <a:xfrm>
            <a:off x="0" y="-1"/>
            <a:ext cx="4229100" cy="6879900"/>
          </a:xfrm>
          <a:prstGeom prst="rect">
            <a:avLst/>
          </a:prstGeom>
          <a:solidFill>
            <a:srgbClr val="223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31f9b8297d0_0_199"/>
          <p:cNvSpPr/>
          <p:nvPr/>
        </p:nvSpPr>
        <p:spPr>
          <a:xfrm>
            <a:off x="3819625" y="277625"/>
            <a:ext cx="8033400" cy="3057000"/>
          </a:xfrm>
          <a:prstGeom prst="roundRect">
            <a:avLst>
              <a:gd fmla="val 3429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Gestión del Ganado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- Gestión de lotes de aves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- Gestión de animales de trabajo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g31f9b8297d0_0_199"/>
          <p:cNvSpPr txBox="1"/>
          <p:nvPr/>
        </p:nvSpPr>
        <p:spPr>
          <a:xfrm>
            <a:off x="680010" y="1633331"/>
            <a:ext cx="25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Alcances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g31f9b8297d0_0_199"/>
          <p:cNvCxnSpPr/>
          <p:nvPr/>
        </p:nvCxnSpPr>
        <p:spPr>
          <a:xfrm>
            <a:off x="814855" y="1459529"/>
            <a:ext cx="585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g31f9b8297d0_0_199"/>
          <p:cNvSpPr txBox="1"/>
          <p:nvPr/>
        </p:nvSpPr>
        <p:spPr>
          <a:xfrm>
            <a:off x="679999" y="4789025"/>
            <a:ext cx="274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Limitaciones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g31f9b8297d0_0_199"/>
          <p:cNvCxnSpPr/>
          <p:nvPr/>
        </p:nvCxnSpPr>
        <p:spPr>
          <a:xfrm>
            <a:off x="814855" y="4615229"/>
            <a:ext cx="585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g31f9b8297d0_0_199"/>
          <p:cNvSpPr/>
          <p:nvPr/>
        </p:nvSpPr>
        <p:spPr>
          <a:xfrm>
            <a:off x="3819625" y="3583775"/>
            <a:ext cx="8033400" cy="3057000"/>
          </a:xfrm>
          <a:prstGeom prst="roundRect">
            <a:avLst>
              <a:gd fmla="val 3429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-Gestión de trabajadores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- Gestión de clases del colegio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g31f9b8297d0_0_199"/>
          <p:cNvSpPr/>
          <p:nvPr/>
        </p:nvSpPr>
        <p:spPr>
          <a:xfrm>
            <a:off x="1557650" y="4292125"/>
            <a:ext cx="656400" cy="646500"/>
          </a:xfrm>
          <a:prstGeom prst="roundRect">
            <a:avLst>
              <a:gd fmla="val 3429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ntrato" id="222" name="Google Shape;222;g31f9b8297d0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805" y="4363214"/>
            <a:ext cx="504000" cy="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1f9b8297d0_0_199"/>
          <p:cNvSpPr/>
          <p:nvPr/>
        </p:nvSpPr>
        <p:spPr>
          <a:xfrm>
            <a:off x="1521050" y="1136275"/>
            <a:ext cx="914400" cy="646500"/>
          </a:xfrm>
          <a:prstGeom prst="roundRect">
            <a:avLst>
              <a:gd fmla="val 3429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suarios" id="224" name="Google Shape;224;g31f9b8297d0_0_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0047" y="1131324"/>
            <a:ext cx="656400" cy="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1f9b8297d0_0_199"/>
          <p:cNvSpPr txBox="1"/>
          <p:nvPr/>
        </p:nvSpPr>
        <p:spPr>
          <a:xfrm>
            <a:off x="7569900" y="713750"/>
            <a:ext cx="4229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Registro de producción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Registro de gastos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Visualización de datos</a:t>
            </a:r>
            <a:endParaRPr/>
          </a:p>
        </p:txBody>
      </p:sp>
      <p:sp>
        <p:nvSpPr>
          <p:cNvPr id="226" name="Google Shape;226;g31f9b8297d0_0_199"/>
          <p:cNvSpPr txBox="1"/>
          <p:nvPr/>
        </p:nvSpPr>
        <p:spPr>
          <a:xfrm>
            <a:off x="7681500" y="4604375"/>
            <a:ext cx="348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Administración de los alumnos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Gestión de horarios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f9abc7c10_0_569"/>
          <p:cNvSpPr/>
          <p:nvPr/>
        </p:nvSpPr>
        <p:spPr>
          <a:xfrm>
            <a:off x="0" y="357050"/>
            <a:ext cx="4927500" cy="1765200"/>
          </a:xfrm>
          <a:prstGeom prst="rect">
            <a:avLst/>
          </a:prstGeom>
          <a:solidFill>
            <a:srgbClr val="22364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31f9abc7c10_0_569"/>
          <p:cNvSpPr txBox="1"/>
          <p:nvPr/>
        </p:nvSpPr>
        <p:spPr>
          <a:xfrm>
            <a:off x="385638" y="552260"/>
            <a:ext cx="4771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Metodología</a:t>
            </a:r>
            <a:r>
              <a:rPr lang="es-CL"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 </a:t>
            </a:r>
            <a:endParaRPr sz="4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trabajo</a:t>
            </a:r>
            <a:endParaRPr sz="4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33" name="Google Shape;233;g31f9abc7c10_0_569"/>
          <p:cNvCxnSpPr/>
          <p:nvPr/>
        </p:nvCxnSpPr>
        <p:spPr>
          <a:xfrm>
            <a:off x="463061" y="477497"/>
            <a:ext cx="463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Ventajas y desventajas de la metodología Scrum" id="234" name="Google Shape;234;g31f9abc7c10_0_5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063" y="1239450"/>
            <a:ext cx="8427875" cy="56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f9abc7c10_0_299"/>
          <p:cNvSpPr/>
          <p:nvPr/>
        </p:nvSpPr>
        <p:spPr>
          <a:xfrm>
            <a:off x="0" y="10906"/>
            <a:ext cx="9982200" cy="6847200"/>
          </a:xfrm>
          <a:prstGeom prst="rect">
            <a:avLst/>
          </a:prstGeom>
          <a:blipFill rotWithShape="1">
            <a:blip r:embed="rId3">
              <a:alphaModFix/>
            </a:blip>
            <a:tile algn="ctr" flip="none" tx="0" sx="80002" ty="0" sy="80002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1f9abc7c10_0_299"/>
          <p:cNvSpPr/>
          <p:nvPr/>
        </p:nvSpPr>
        <p:spPr>
          <a:xfrm>
            <a:off x="8354640" y="10900"/>
            <a:ext cx="2699400" cy="6847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1f9abc7c10_0_299"/>
          <p:cNvSpPr/>
          <p:nvPr/>
        </p:nvSpPr>
        <p:spPr>
          <a:xfrm>
            <a:off x="426850" y="137325"/>
            <a:ext cx="10627200" cy="14469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381000" sx="98000" rotWithShape="0" algn="l" dist="152400" sy="98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1f9abc7c10_0_299"/>
          <p:cNvSpPr/>
          <p:nvPr/>
        </p:nvSpPr>
        <p:spPr>
          <a:xfrm>
            <a:off x="426850" y="137325"/>
            <a:ext cx="211200" cy="1446900"/>
          </a:xfrm>
          <a:prstGeom prst="rect">
            <a:avLst/>
          </a:prstGeom>
          <a:solidFill>
            <a:srgbClr val="223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1f9abc7c10_0_299"/>
          <p:cNvSpPr txBox="1"/>
          <p:nvPr/>
        </p:nvSpPr>
        <p:spPr>
          <a:xfrm>
            <a:off x="2184150" y="275925"/>
            <a:ext cx="7008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35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Cronograma para el desarrollo </a:t>
            </a:r>
            <a:endParaRPr sz="3500">
              <a:solidFill>
                <a:srgbClr val="2236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35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 </a:t>
            </a:r>
            <a:r>
              <a:rPr lang="es-CL" sz="35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proyecto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ronómetro" id="244" name="Google Shape;244;g31f9abc7c10_0_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249" y="191276"/>
            <a:ext cx="1446900" cy="14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1f9abc7c10_0_299"/>
          <p:cNvPicPr preferRelativeResize="0"/>
          <p:nvPr/>
        </p:nvPicPr>
        <p:blipFill rotWithShape="1">
          <a:blip r:embed="rId5">
            <a:alphaModFix/>
          </a:blip>
          <a:srcRect b="0" l="0" r="0" t="10370"/>
          <a:stretch/>
        </p:blipFill>
        <p:spPr>
          <a:xfrm>
            <a:off x="673800" y="1445625"/>
            <a:ext cx="10844401" cy="546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1f9abc7c10_0_299"/>
          <p:cNvSpPr/>
          <p:nvPr/>
        </p:nvSpPr>
        <p:spPr>
          <a:xfrm>
            <a:off x="9192450" y="5818525"/>
            <a:ext cx="577500" cy="10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800">
                <a:latin typeface="Calibri"/>
                <a:ea typeface="Calibri"/>
                <a:cs typeface="Calibri"/>
                <a:sym typeface="Calibri"/>
              </a:rPr>
              <a:t>$365.526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f9abc7c10_0_472"/>
          <p:cNvSpPr/>
          <p:nvPr/>
        </p:nvSpPr>
        <p:spPr>
          <a:xfrm>
            <a:off x="0" y="2087485"/>
            <a:ext cx="12192000" cy="4763100"/>
          </a:xfrm>
          <a:prstGeom prst="rect">
            <a:avLst/>
          </a:prstGeom>
          <a:solidFill>
            <a:srgbClr val="22364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1f9abc7c10_0_472"/>
          <p:cNvSpPr/>
          <p:nvPr/>
        </p:nvSpPr>
        <p:spPr>
          <a:xfrm>
            <a:off x="696700" y="210852"/>
            <a:ext cx="10798500" cy="6431100"/>
          </a:xfrm>
          <a:prstGeom prst="rect">
            <a:avLst/>
          </a:prstGeom>
          <a:solidFill>
            <a:srgbClr val="F9FAFC"/>
          </a:solidFill>
          <a:ln>
            <a:noFill/>
          </a:ln>
          <a:effectLst>
            <a:outerShdw blurRad="3429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1f9abc7c10_0_472"/>
          <p:cNvSpPr/>
          <p:nvPr/>
        </p:nvSpPr>
        <p:spPr>
          <a:xfrm>
            <a:off x="9190011" y="210840"/>
            <a:ext cx="2305200" cy="423300"/>
          </a:xfrm>
          <a:prstGeom prst="rect">
            <a:avLst/>
          </a:prstGeom>
          <a:solidFill>
            <a:srgbClr val="223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g31f9abc7c10_0_472"/>
          <p:cNvCxnSpPr/>
          <p:nvPr/>
        </p:nvCxnSpPr>
        <p:spPr>
          <a:xfrm>
            <a:off x="1042255" y="306329"/>
            <a:ext cx="585300" cy="0"/>
          </a:xfrm>
          <a:prstGeom prst="straightConnector1">
            <a:avLst/>
          </a:prstGeom>
          <a:noFill/>
          <a:ln cap="flat" cmpd="sng" w="38100">
            <a:solidFill>
              <a:srgbClr val="2236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g31f9abc7c10_0_472"/>
          <p:cNvSpPr txBox="1"/>
          <p:nvPr/>
        </p:nvSpPr>
        <p:spPr>
          <a:xfrm>
            <a:off x="974750" y="432200"/>
            <a:ext cx="5340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29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Arquitectura de software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31f9abc7c10_0_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75" y="750953"/>
            <a:ext cx="10472852" cy="5890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f9abc7c10_0_654"/>
          <p:cNvSpPr/>
          <p:nvPr/>
        </p:nvSpPr>
        <p:spPr>
          <a:xfrm>
            <a:off x="0" y="2087485"/>
            <a:ext cx="12192000" cy="4763100"/>
          </a:xfrm>
          <a:prstGeom prst="rect">
            <a:avLst/>
          </a:prstGeom>
          <a:solidFill>
            <a:srgbClr val="22364F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31f9abc7c10_0_654"/>
          <p:cNvSpPr/>
          <p:nvPr/>
        </p:nvSpPr>
        <p:spPr>
          <a:xfrm>
            <a:off x="696700" y="210852"/>
            <a:ext cx="10798500" cy="6431100"/>
          </a:xfrm>
          <a:prstGeom prst="rect">
            <a:avLst/>
          </a:prstGeom>
          <a:solidFill>
            <a:srgbClr val="F9FAFC"/>
          </a:solidFill>
          <a:ln>
            <a:noFill/>
          </a:ln>
          <a:effectLst>
            <a:outerShdw blurRad="3429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1f9abc7c10_0_654"/>
          <p:cNvSpPr/>
          <p:nvPr/>
        </p:nvSpPr>
        <p:spPr>
          <a:xfrm>
            <a:off x="9190011" y="210840"/>
            <a:ext cx="2305200" cy="423300"/>
          </a:xfrm>
          <a:prstGeom prst="rect">
            <a:avLst/>
          </a:prstGeom>
          <a:solidFill>
            <a:srgbClr val="2236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g31f9abc7c10_0_654"/>
          <p:cNvCxnSpPr/>
          <p:nvPr/>
        </p:nvCxnSpPr>
        <p:spPr>
          <a:xfrm>
            <a:off x="1042255" y="306329"/>
            <a:ext cx="585300" cy="0"/>
          </a:xfrm>
          <a:prstGeom prst="straightConnector1">
            <a:avLst/>
          </a:prstGeom>
          <a:noFill/>
          <a:ln cap="flat" cmpd="sng" w="38100">
            <a:solidFill>
              <a:srgbClr val="2236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" name="Google Shape;265;g31f9abc7c10_0_654"/>
          <p:cNvSpPr txBox="1"/>
          <p:nvPr/>
        </p:nvSpPr>
        <p:spPr>
          <a:xfrm>
            <a:off x="974750" y="356000"/>
            <a:ext cx="5340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CL" sz="2900">
                <a:solidFill>
                  <a:srgbClr val="2236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Modelo de datos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31f9abc7c10_0_6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751" y="871900"/>
            <a:ext cx="9754500" cy="577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